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sldIdLst>
    <p:sldId id="277" r:id="rId2"/>
    <p:sldId id="258" r:id="rId3"/>
    <p:sldId id="261" r:id="rId4"/>
    <p:sldId id="263" r:id="rId5"/>
    <p:sldId id="264" r:id="rId6"/>
    <p:sldId id="280" r:id="rId7"/>
    <p:sldId id="299" r:id="rId8"/>
    <p:sldId id="300" r:id="rId9"/>
    <p:sldId id="270" r:id="rId10"/>
    <p:sldId id="265" r:id="rId11"/>
    <p:sldId id="296" r:id="rId12"/>
    <p:sldId id="260" r:id="rId13"/>
    <p:sldId id="278" r:id="rId14"/>
    <p:sldId id="298" r:id="rId15"/>
    <p:sldId id="29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B6BBEF7-9717-4733-A929-535518E6EBF6}">
          <p14:sldIdLst>
            <p14:sldId id="277"/>
            <p14:sldId id="258"/>
          </p14:sldIdLst>
        </p14:section>
        <p14:section name="Author Your Presentation" id="{16378913-E5ED-4281-BAF5-F1F938CB0BED}">
          <p14:sldIdLst>
            <p14:sldId id="261"/>
          </p14:sldIdLst>
        </p14:section>
        <p14:section name="Enrich Your Presentation" id="{E2D565D1-BA5E-44E6-A40E-50A644912248}">
          <p14:sldIdLst>
            <p14:sldId id="263"/>
            <p14:sldId id="264"/>
            <p14:sldId id="280"/>
            <p14:sldId id="299"/>
            <p14:sldId id="300"/>
            <p14:sldId id="270"/>
            <p14:sldId id="265"/>
            <p14:sldId id="296"/>
          </p14:sldIdLst>
        </p14:section>
        <p14:section name="Share Your Presentation" id="{71D59651-8EFA-4415-9623-98B4C4A8699C}">
          <p14:sldIdLst>
            <p14:sldId id="260"/>
            <p14:sldId id="278"/>
            <p14:sldId id="298"/>
            <p14:sldId id="297"/>
          </p14:sldIdLst>
        </p14:section>
        <p14:section name="What's Your Message?" id="{3DAC647D-1BDE-4B25-A7F1-4DBC272CFF2F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80464" autoAdjust="0"/>
  </p:normalViewPr>
  <p:slideViewPr>
    <p:cSldViewPr>
      <p:cViewPr varScale="1">
        <p:scale>
          <a:sx n="99" d="100"/>
          <a:sy n="99" d="100"/>
        </p:scale>
        <p:origin x="-17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830A1-3891-4B82-A120-081866556DA0}" type="datetimeFigureOut">
              <a:rPr lang="en-US" smtClean="0"/>
              <a:pPr/>
              <a:t>7/31/13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C9574-A819-4FE4-99A7-1E27AD09A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17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7/31/13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xmlns:p14="http://schemas.microsoft.com/office/powerpoint/2010/main"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7/31/13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7/31/13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7/31/13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7/31/13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en-US" smtClean="0"/>
              <a:pPr/>
              <a:t>7/31/13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7/31/13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7/31/13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7/31/13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7/31/13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7/31/13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7/31/13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7/31/13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7/31/13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63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7.jpeg"/><Relationship Id="rId5" Type="http://schemas.openxmlformats.org/officeDocument/2006/relationships/image" Target="../media/image21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0.jpeg"/><Relationship Id="rId5" Type="http://schemas.openxmlformats.org/officeDocument/2006/relationships/image" Target="../media/image22.jpeg"/><Relationship Id="rId6" Type="http://schemas.openxmlformats.org/officeDocument/2006/relationships/image" Target="../media/image23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hyperlink" Target="https://owa.d124.org/owa/redir.aspx?C=9d2e376ec2f246d3bd78f944543b0eea&amp;URL=http://d124projecttree.weebly.com/index.html" TargetMode="External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1.jpeg"/><Relationship Id="rId5" Type="http://schemas.openxmlformats.org/officeDocument/2006/relationships/image" Target="../media/image20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33800" y="1316420"/>
            <a:ext cx="4953000" cy="1416269"/>
          </a:xfrm>
        </p:spPr>
        <p:txBody>
          <a:bodyPr>
            <a:normAutofit/>
          </a:bodyPr>
          <a:lstStyle/>
          <a:p>
            <a:r>
              <a:rPr lang="en-US" dirty="0" smtClean="0"/>
              <a:t>Grades</a:t>
            </a:r>
            <a:r>
              <a:rPr lang="en-US" dirty="0"/>
              <a:t> T</a:t>
            </a:r>
            <a:r>
              <a:rPr lang="en-US" dirty="0" smtClean="0"/>
              <a:t>hree, Four, Five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>
            <a:normAutofit/>
          </a:bodyPr>
          <a:lstStyle/>
          <a:p>
            <a:pPr algn="l"/>
            <a:r>
              <a:rPr lang="en-US" sz="2400" b="0" dirty="0" smtClean="0">
                <a:solidFill>
                  <a:srgbClr val="7BCF27"/>
                </a:solidFill>
                <a:latin typeface="Calibri" pitchFamily="34" charset="0"/>
              </a:rPr>
              <a:t>Introducing</a:t>
            </a:r>
            <a:r>
              <a:rPr lang="en-US" sz="2400" b="0" dirty="0">
                <a:solidFill>
                  <a:srgbClr val="262626"/>
                </a:solidFill>
              </a:rPr>
              <a:t/>
            </a:r>
            <a:br>
              <a:rPr lang="en-US" sz="2400" b="0" dirty="0">
                <a:solidFill>
                  <a:srgbClr val="262626"/>
                </a:solidFill>
              </a:rPr>
            </a:br>
            <a:r>
              <a:rPr lang="en-US" sz="5600" b="0" dirty="0" smtClean="0">
                <a:solidFill>
                  <a:prstClr val="white"/>
                </a:solidFill>
              </a:rPr>
              <a:t>Daily Gifted Math</a:t>
            </a:r>
            <a:endParaRPr lang="en-US" sz="5600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414867"/>
            <a:ext cx="9144001" cy="4572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    Gifted Staff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438870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Third Grade</a:t>
            </a:r>
          </a:p>
          <a:p>
            <a:r>
              <a:rPr lang="en-US" dirty="0" smtClean="0"/>
              <a:t>Southwest School</a:t>
            </a:r>
          </a:p>
          <a:p>
            <a:r>
              <a:rPr lang="en-US" dirty="0" smtClean="0"/>
              <a:t>Mrs. Kim Shine</a:t>
            </a:r>
          </a:p>
          <a:p>
            <a:r>
              <a:rPr lang="en-US" dirty="0" smtClean="0"/>
              <a:t>708-424-2444 or</a:t>
            </a:r>
          </a:p>
          <a:p>
            <a:r>
              <a:rPr lang="en-US" dirty="0" smtClean="0"/>
              <a:t>708-423-0950</a:t>
            </a:r>
          </a:p>
          <a:p>
            <a:r>
              <a:rPr lang="en-US" dirty="0" smtClean="0"/>
              <a:t>Extension 2122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1447800"/>
            <a:ext cx="20376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Fourth Grade</a:t>
            </a:r>
          </a:p>
          <a:p>
            <a:r>
              <a:rPr lang="en-US" dirty="0" smtClean="0"/>
              <a:t>Southeast School</a:t>
            </a:r>
          </a:p>
          <a:p>
            <a:r>
              <a:rPr lang="en-US" dirty="0" smtClean="0"/>
              <a:t>Mrs. Amanda Ewert</a:t>
            </a:r>
          </a:p>
          <a:p>
            <a:r>
              <a:rPr lang="en-US" dirty="0" smtClean="0"/>
              <a:t>708-423-0950 </a:t>
            </a:r>
          </a:p>
          <a:p>
            <a:r>
              <a:rPr lang="en-US" dirty="0" smtClean="0"/>
              <a:t>Extension 2122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1447800"/>
            <a:ext cx="20610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Fifth Grade</a:t>
            </a:r>
          </a:p>
          <a:p>
            <a:r>
              <a:rPr lang="en-US" dirty="0" smtClean="0"/>
              <a:t>Northwest School</a:t>
            </a:r>
          </a:p>
          <a:p>
            <a:r>
              <a:rPr lang="en-US" dirty="0" smtClean="0"/>
              <a:t>Mrs. Louise Baldwin</a:t>
            </a:r>
          </a:p>
          <a:p>
            <a:r>
              <a:rPr lang="en-US" dirty="0" smtClean="0"/>
              <a:t>708-425-9473 or </a:t>
            </a:r>
          </a:p>
          <a:p>
            <a:r>
              <a:rPr lang="en-US" dirty="0" smtClean="0"/>
              <a:t>708-423-0950</a:t>
            </a:r>
          </a:p>
          <a:p>
            <a:r>
              <a:rPr lang="en-US" dirty="0" smtClean="0"/>
              <a:t>Extension 2122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3581400"/>
            <a:ext cx="7677912" cy="2362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72000" y="1295400"/>
            <a:ext cx="4114800" cy="2185416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prstClr val="black"/>
                </a:solidFill>
              </a:rPr>
              <a:t>Parents are responsible for getting their student to the math class in the morning.</a:t>
            </a:r>
          </a:p>
          <a:p>
            <a:pPr>
              <a:lnSpc>
                <a:spcPct val="80000"/>
              </a:lnSpc>
            </a:pPr>
            <a:endParaRPr lang="en-US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prstClr val="black"/>
                </a:solidFill>
              </a:rPr>
              <a:t>Monday, Tuesday, Thursday, Friday: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prstClr val="black"/>
                </a:solidFill>
              </a:rPr>
              <a:t>Students enter at 8:20. Instruction begins at 8:30.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prstClr val="black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prstClr val="black"/>
                </a:solidFill>
              </a:rPr>
              <a:t>Late start Wednesdays: Students enter at 9:20. Instruction begins at 9:30.</a:t>
            </a:r>
            <a:endParaRPr lang="en-US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3857614"/>
            <a:ext cx="4191000" cy="23317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There are 70 minutes of math instruction. 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The school district is responsible for transporting the students to their home schools.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Student start date is still to be determined.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3352800" y="2105540"/>
            <a:ext cx="1053515" cy="490290"/>
          </a:xfrm>
          <a:prstGeom prst="rightArrow">
            <a:avLst/>
          </a:prstGeom>
          <a:gradFill flip="none" rotWithShape="1">
            <a:gsLst>
              <a:gs pos="15000">
                <a:schemeClr val="tx1">
                  <a:lumMod val="75000"/>
                  <a:lumOff val="25000"/>
                  <a:alpha val="18000"/>
                </a:schemeClr>
              </a:gs>
              <a:gs pos="48000">
                <a:schemeClr val="tx1">
                  <a:lumMod val="65000"/>
                  <a:lumOff val="35000"/>
                  <a:alpha val="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352800" y="4730216"/>
            <a:ext cx="1053515" cy="490290"/>
          </a:xfrm>
          <a:prstGeom prst="rightArrow">
            <a:avLst/>
          </a:prstGeom>
          <a:gradFill flip="none" rotWithShape="1">
            <a:gsLst>
              <a:gs pos="15000">
                <a:schemeClr val="tx1">
                  <a:lumMod val="75000"/>
                  <a:lumOff val="25000"/>
                  <a:alpha val="18000"/>
                </a:schemeClr>
              </a:gs>
              <a:gs pos="48000">
                <a:schemeClr val="tx1">
                  <a:lumMod val="65000"/>
                  <a:lumOff val="35000"/>
                  <a:alpha val="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4622" y="76200"/>
            <a:ext cx="6651978" cy="734291"/>
          </a:xfrm>
        </p:spPr>
        <p:txBody>
          <a:bodyPr anchor="b"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b="1" dirty="0" smtClean="0">
                <a:solidFill>
                  <a:prstClr val="white"/>
                </a:solidFill>
                <a:ea typeface="+mn-ea"/>
                <a:cs typeface="+mn-cs"/>
              </a:rPr>
              <a:t>Transportation</a:t>
            </a:r>
            <a:endParaRPr lang="en-US" dirty="0"/>
          </a:p>
        </p:txBody>
      </p:sp>
      <p:pic>
        <p:nvPicPr>
          <p:cNvPr id="2" name="Picture 1" descr="hybrid-car-wallpape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35052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4419601"/>
            <a:ext cx="2862167" cy="1143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73880" y="1219200"/>
            <a:ext cx="3962400" cy="495300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>
              <a:lnSpc>
                <a:spcPct val="114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Here are some of our pre- assessment methods:</a:t>
            </a:r>
          </a:p>
          <a:p>
            <a:pPr>
              <a:lnSpc>
                <a:spcPct val="114000"/>
              </a:lnSpc>
            </a:pPr>
            <a:endParaRPr lang="en-US" sz="2000" dirty="0" smtClean="0">
              <a:solidFill>
                <a:prstClr val="black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000" dirty="0" smtClean="0">
                <a:solidFill>
                  <a:prstClr val="black"/>
                </a:solidFill>
              </a:rPr>
              <a:t>Formal Pretests</a:t>
            </a:r>
          </a:p>
          <a:p>
            <a:pPr>
              <a:lnSpc>
                <a:spcPct val="114000"/>
              </a:lnSpc>
            </a:pPr>
            <a:r>
              <a:rPr lang="en-US" sz="2000" dirty="0" smtClean="0">
                <a:solidFill>
                  <a:prstClr val="black"/>
                </a:solidFill>
              </a:rPr>
              <a:t>Knowledge Inventory</a:t>
            </a:r>
          </a:p>
          <a:p>
            <a:pPr>
              <a:lnSpc>
                <a:spcPct val="114000"/>
              </a:lnSpc>
            </a:pPr>
            <a:r>
              <a:rPr lang="en-US" sz="2000" dirty="0" smtClean="0">
                <a:solidFill>
                  <a:prstClr val="black"/>
                </a:solidFill>
              </a:rPr>
              <a:t>KWL Charts</a:t>
            </a:r>
          </a:p>
          <a:p>
            <a:pPr>
              <a:lnSpc>
                <a:spcPct val="114000"/>
              </a:lnSpc>
            </a:pPr>
            <a:r>
              <a:rPr lang="en-US" sz="2000" dirty="0" smtClean="0">
                <a:solidFill>
                  <a:prstClr val="black"/>
                </a:solidFill>
              </a:rPr>
              <a:t>Interviews</a:t>
            </a:r>
          </a:p>
          <a:p>
            <a:pPr>
              <a:lnSpc>
                <a:spcPct val="114000"/>
              </a:lnSpc>
            </a:pPr>
            <a:r>
              <a:rPr lang="en-US" sz="2000" dirty="0" smtClean="0">
                <a:solidFill>
                  <a:prstClr val="black"/>
                </a:solidFill>
              </a:rPr>
              <a:t>Questioning (Oral &amp; Written)</a:t>
            </a:r>
          </a:p>
          <a:p>
            <a:pPr>
              <a:lnSpc>
                <a:spcPct val="114000"/>
              </a:lnSpc>
            </a:pPr>
            <a:r>
              <a:rPr lang="en-US" sz="2000" dirty="0" smtClean="0">
                <a:solidFill>
                  <a:prstClr val="black"/>
                </a:solidFill>
              </a:rPr>
              <a:t>Anecdotal Records</a:t>
            </a:r>
          </a:p>
          <a:p>
            <a:pPr>
              <a:lnSpc>
                <a:spcPct val="114000"/>
              </a:lnSpc>
            </a:pPr>
            <a:r>
              <a:rPr lang="en-US" sz="2000" dirty="0" smtClean="0">
                <a:solidFill>
                  <a:prstClr val="black"/>
                </a:solidFill>
              </a:rPr>
              <a:t>Teacher Observation</a:t>
            </a:r>
            <a:endParaRPr lang="en-US" sz="2000" dirty="0" smtClean="0">
              <a:solidFill>
                <a:prstClr val="black"/>
              </a:solidFill>
            </a:endParaRPr>
          </a:p>
          <a:p>
            <a:pPr>
              <a:lnSpc>
                <a:spcPct val="114000"/>
              </a:lnSpc>
            </a:pPr>
            <a:endParaRPr lang="en-US" sz="2400" dirty="0" smtClean="0">
              <a:solidFill>
                <a:prstClr val="black"/>
              </a:solidFill>
            </a:endParaRPr>
          </a:p>
          <a:p>
            <a:pPr>
              <a:lnSpc>
                <a:spcPct val="114000"/>
              </a:lnSpc>
            </a:pPr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 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76200"/>
            <a:ext cx="8403020" cy="6858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dirty="0" smtClean="0">
                <a:latin typeface="+mn-lt"/>
              </a:rPr>
              <a:t>Pre-Assessment: What skills do the students already have?</a:t>
            </a:r>
            <a:endParaRPr lang="en-US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600200"/>
            <a:ext cx="2609088" cy="3657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52224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400" b="0" dirty="0" smtClean="0"/>
              <a:t>Formative Assessments</a:t>
            </a:r>
            <a:br>
              <a:rPr lang="en-US" sz="2400" b="0" dirty="0" smtClean="0"/>
            </a:b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endParaRPr lang="en-US" sz="20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These are formative or ongoing assessments.</a:t>
            </a: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1905000"/>
            <a:ext cx="53340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Rubrics</a:t>
            </a:r>
          </a:p>
          <a:p>
            <a:r>
              <a:rPr lang="en-US" dirty="0" smtClean="0"/>
              <a:t>Peer and Self Evaluation</a:t>
            </a:r>
          </a:p>
          <a:p>
            <a:r>
              <a:rPr lang="en-US" dirty="0" smtClean="0"/>
              <a:t>Traditional Testing</a:t>
            </a:r>
          </a:p>
          <a:p>
            <a:r>
              <a:rPr lang="en-US" dirty="0" smtClean="0"/>
              <a:t>Questioning Strategies</a:t>
            </a:r>
          </a:p>
          <a:p>
            <a:r>
              <a:rPr lang="en-US" dirty="0" smtClean="0"/>
              <a:t>Conferencing</a:t>
            </a:r>
          </a:p>
          <a:p>
            <a:r>
              <a:rPr lang="en-US" dirty="0" smtClean="0"/>
              <a:t>Teacher Observation</a:t>
            </a:r>
          </a:p>
          <a:p>
            <a:r>
              <a:rPr lang="en-US" dirty="0" smtClean="0"/>
              <a:t>Portfolio</a:t>
            </a:r>
          </a:p>
          <a:p>
            <a:r>
              <a:rPr lang="en-US" dirty="0" smtClean="0"/>
              <a:t>Anecdotal Records </a:t>
            </a:r>
          </a:p>
          <a:p>
            <a:r>
              <a:rPr lang="en-US" dirty="0" smtClean="0"/>
              <a:t>MAP</a:t>
            </a:r>
          </a:p>
          <a:p>
            <a:r>
              <a:rPr lang="en-US" dirty="0" smtClean="0"/>
              <a:t>AIMs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371600"/>
            <a:ext cx="2420112" cy="3657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41246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Summative evaluations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What does the student know at the end of the unit?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2514600"/>
            <a:ext cx="464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Exit Cards</a:t>
            </a:r>
          </a:p>
          <a:p>
            <a:r>
              <a:rPr lang="en-US" sz="2000" dirty="0" smtClean="0"/>
              <a:t>Products</a:t>
            </a:r>
          </a:p>
          <a:p>
            <a:r>
              <a:rPr lang="en-US" sz="2000" dirty="0" smtClean="0"/>
              <a:t>End of the Unit Test</a:t>
            </a:r>
          </a:p>
          <a:p>
            <a:r>
              <a:rPr lang="en-US" sz="2000" dirty="0" smtClean="0"/>
              <a:t>Portfolio Reviews</a:t>
            </a:r>
          </a:p>
          <a:p>
            <a:r>
              <a:rPr lang="en-US" sz="2000" dirty="0" smtClean="0"/>
              <a:t>Teacher Scored Rubrics</a:t>
            </a:r>
          </a:p>
          <a:p>
            <a:r>
              <a:rPr lang="en-US" sz="2000" dirty="0" smtClean="0"/>
              <a:t>MAP</a:t>
            </a:r>
          </a:p>
          <a:p>
            <a:r>
              <a:rPr lang="en-US" sz="2000" dirty="0" smtClean="0"/>
              <a:t>AIMs</a:t>
            </a:r>
            <a:endParaRPr lang="en-US" sz="2000" dirty="0"/>
          </a:p>
        </p:txBody>
      </p:sp>
      <p:pic>
        <p:nvPicPr>
          <p:cNvPr id="7" name="Picture 6" descr="mathSymbo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28194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35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038600"/>
            <a:ext cx="4953000" cy="2654573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>
              <a:spcBef>
                <a:spcPts val="100"/>
              </a:spcBef>
            </a:pPr>
            <a:r>
              <a:rPr lang="en-US" sz="2000" dirty="0" smtClean="0">
                <a:solidFill>
                  <a:prstClr val="white"/>
                </a:solidFill>
              </a:rPr>
              <a:t>We need your support as we begin this new initiative. Your child </a:t>
            </a:r>
            <a:r>
              <a:rPr lang="en-US" sz="2000" u="sng" dirty="0" smtClean="0">
                <a:solidFill>
                  <a:prstClr val="white"/>
                </a:solidFill>
              </a:rPr>
              <a:t>may</a:t>
            </a:r>
            <a:r>
              <a:rPr lang="en-US" sz="2000" dirty="0" smtClean="0">
                <a:solidFill>
                  <a:prstClr val="white"/>
                </a:solidFill>
              </a:rPr>
              <a:t> have more homework than before, please encourage him/her by providing a structured time &amp; place for homework. </a:t>
            </a:r>
          </a:p>
          <a:p>
            <a:pPr>
              <a:spcBef>
                <a:spcPts val="100"/>
              </a:spcBef>
            </a:pPr>
            <a:endParaRPr lang="en-US" sz="2000" dirty="0">
              <a:solidFill>
                <a:prstClr val="white"/>
              </a:solidFill>
            </a:endParaRPr>
          </a:p>
          <a:p>
            <a:pPr algn="ctr">
              <a:spcBef>
                <a:spcPts val="100"/>
              </a:spcBef>
            </a:pPr>
            <a:r>
              <a:rPr lang="en-US" sz="2000" dirty="0" smtClean="0">
                <a:solidFill>
                  <a:prstClr val="white"/>
                </a:solidFill>
              </a:rPr>
              <a:t>We created a website to keep you informed:</a:t>
            </a:r>
          </a:p>
          <a:p>
            <a:pPr>
              <a:spcBef>
                <a:spcPts val="100"/>
              </a:spcBef>
            </a:pPr>
            <a:r>
              <a:rPr lang="en-US" sz="2000" dirty="0" smtClean="0">
                <a:solidFill>
                  <a:prstClr val="white"/>
                </a:solidFill>
              </a:rPr>
              <a:t>  </a:t>
            </a:r>
            <a:r>
              <a:rPr lang="en-US" sz="2000" dirty="0">
                <a:hlinkClick r:id="rId4"/>
              </a:rPr>
              <a:t>http://d124projecttree.weebly.com/index.html</a:t>
            </a:r>
            <a:endParaRPr lang="en-US" sz="2000" dirty="0" smtClean="0">
              <a:solidFill>
                <a:prstClr val="white"/>
              </a:solidFill>
            </a:endParaRPr>
          </a:p>
          <a:p>
            <a:pPr>
              <a:spcBef>
                <a:spcPts val="100"/>
              </a:spcBef>
            </a:pPr>
            <a:endParaRPr lang="en-US" sz="2000" dirty="0" smtClean="0">
              <a:solidFill>
                <a:prstClr val="white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88" y="1524000"/>
            <a:ext cx="4648200" cy="2369641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r>
              <a:rPr lang="en-US" sz="4400" b="1" dirty="0" smtClean="0">
                <a:solidFill>
                  <a:srgbClr val="7BCF27"/>
                </a:solidFill>
              </a:rPr>
              <a:t>Collaboration</a:t>
            </a:r>
            <a:endParaRPr lang="en-US" sz="4400" b="1" dirty="0">
              <a:solidFill>
                <a:srgbClr val="7BCF27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8018">
            <a:off x="7834024" y="2845970"/>
            <a:ext cx="1031813" cy="22833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16882" y="267512"/>
            <a:ext cx="1584446" cy="2438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0596" y="356541"/>
            <a:ext cx="828109" cy="2133600"/>
          </a:xfrm>
          <a:prstGeom prst="rect">
            <a:avLst/>
          </a:prstGeom>
        </p:spPr>
      </p:pic>
      <p:sp>
        <p:nvSpPr>
          <p:cNvPr id="19" name="Left-Right Arrow 18"/>
          <p:cNvSpPr/>
          <p:nvPr/>
        </p:nvSpPr>
        <p:spPr>
          <a:xfrm rot="5400000">
            <a:off x="6208854" y="2544283"/>
            <a:ext cx="685800" cy="42511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Left-Right Arrow 19"/>
          <p:cNvSpPr/>
          <p:nvPr/>
        </p:nvSpPr>
        <p:spPr>
          <a:xfrm rot="10800000">
            <a:off x="7298752" y="3868422"/>
            <a:ext cx="685800" cy="42511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Left-Right Arrow 20"/>
          <p:cNvSpPr/>
          <p:nvPr/>
        </p:nvSpPr>
        <p:spPr>
          <a:xfrm rot="7846803">
            <a:off x="7097263" y="2788412"/>
            <a:ext cx="819804" cy="42511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462818" y="2490141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6488050" y="3994685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6488050" y="3993389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729263" y="3990307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467600" y="2819400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924800" y="1295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Family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1143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Teacher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7600" y="3276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Administration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3276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Student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Success!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0.00278 0.22037 " pathEditMode="relative" rAng="0" ptsTypes="AA">
                                      <p:cBhvr>
                                        <p:cTn id="2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3889 -1.11111E-6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1788 -0.18403 " pathEditMode="relative" rAng="0" ptsTypes="AA">
                                      <p:cBhvr>
                                        <p:cTn id="4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2786E-6 L -0.13664 0.00046 " pathEditMode="relative" rAng="0" ptsTypes="AA">
                                      <p:cBhvr>
                                        <p:cTn id="5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93 L -0.00261 -0.21911 " pathEditMode="relative" rAng="0" ptsTypes="AA">
                                      <p:cBhvr>
                                        <p:cTn id="6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1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Daily Gifted Math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2936809"/>
            <a:ext cx="5257800" cy="1588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0711" y="5127978"/>
            <a:ext cx="7973935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r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86800" y="528448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62000" y="1557456"/>
            <a:ext cx="2057400" cy="2708434"/>
            <a:chOff x="762000" y="1557456"/>
            <a:chExt cx="2057400" cy="2708434"/>
          </a:xfrm>
        </p:grpSpPr>
        <p:sp>
          <p:nvSpPr>
            <p:cNvPr id="6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21392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 smtClean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1</a:t>
              </a:r>
              <a:endParaRPr lang="en-US" sz="17000" b="1" dirty="0">
                <a:solidFill>
                  <a:srgbClr val="F26200">
                    <a:alpha val="40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3416" y="2666898"/>
              <a:ext cx="1931160" cy="68326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Program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Criteria</a:t>
              </a:r>
              <a:endParaRPr lang="en-US" sz="24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43300" y="1591943"/>
            <a:ext cx="2057400" cy="2708434"/>
            <a:chOff x="3543300" y="1591943"/>
            <a:chExt cx="2057400" cy="2708434"/>
          </a:xfrm>
        </p:grpSpPr>
        <p:sp>
          <p:nvSpPr>
            <p:cNvPr id="4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33968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 smtClean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2</a:t>
              </a:r>
              <a:endParaRPr lang="en-US" sz="17000" b="1" dirty="0">
                <a:solidFill>
                  <a:srgbClr val="2A7A9E">
                    <a:alpha val="40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01872" y="2701385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Program</a:t>
              </a:r>
            </a:p>
            <a:p>
              <a:pPr algn="ctr">
                <a:lnSpc>
                  <a:spcPct val="80000"/>
                </a:lnSpc>
              </a:pPr>
              <a:r>
                <a:rPr lang="en-US" sz="23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Goals</a:t>
              </a:r>
              <a:endPara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72200" y="1587511"/>
            <a:ext cx="2209800" cy="2708434"/>
            <a:chOff x="6172200" y="1587511"/>
            <a:chExt cx="2209800" cy="2708434"/>
          </a:xfrm>
        </p:grpSpPr>
        <p:sp>
          <p:nvSpPr>
            <p:cNvPr id="5" name="Oval 4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21604" y="1587511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 smtClean="0">
                  <a:solidFill>
                    <a:srgbClr val="65B131">
                      <a:alpha val="64000"/>
                    </a:srgbClr>
                  </a:solidFill>
                  <a:latin typeface="+mj-lt"/>
                  <a:cs typeface="Arial" pitchFamily="34" charset="0"/>
                </a:rPr>
                <a:t>3</a:t>
              </a:r>
              <a:endParaRPr lang="en-US" sz="17000" b="1" dirty="0">
                <a:solidFill>
                  <a:srgbClr val="65B131">
                    <a:alpha val="64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11810" y="2674651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Daily</a:t>
              </a:r>
            </a:p>
            <a:p>
              <a:pPr algn="ctr">
                <a:lnSpc>
                  <a:spcPct val="80000"/>
                </a:lnSpc>
              </a:pPr>
              <a:r>
                <a:rPr lang="en-US" sz="23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Details</a:t>
              </a:r>
              <a:endPara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172200" y="1981200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200192" y="2450816"/>
            <a:ext cx="5486400" cy="104196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en-US" sz="3200" b="1" dirty="0" smtClean="0">
                <a:solidFill>
                  <a:prstClr val="white"/>
                </a:solidFill>
              </a:rPr>
              <a:t>Student Criteria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685800"/>
            <a:ext cx="7391401" cy="134982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30000"/>
              </a:lnSpc>
            </a:pPr>
            <a:r>
              <a:rPr lang="en-US" sz="2800" dirty="0" smtClean="0"/>
              <a:t>Student Criteria</a:t>
            </a:r>
            <a:endParaRPr lang="en-US" sz="28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867400" y="2819400"/>
            <a:ext cx="2667000" cy="1600200"/>
            <a:chOff x="6413721" y="3701144"/>
            <a:chExt cx="2667000" cy="1143000"/>
          </a:xfrm>
        </p:grpSpPr>
        <p:sp>
          <p:nvSpPr>
            <p:cNvPr id="15" name="Rectangle 14"/>
            <p:cNvSpPr/>
            <p:nvPr/>
          </p:nvSpPr>
          <p:spPr>
            <a:xfrm>
              <a:off x="6740294" y="3701144"/>
              <a:ext cx="2318658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mpd="thinThick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16493" y="3810000"/>
              <a:ext cx="2264228" cy="953814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r>
                <a:rPr lang="en-US"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These parts make up a scoring matrix. The student needs a combined score of 12 or better.</a:t>
              </a:r>
              <a:endParaRPr lang="en-US" sz="15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413721" y="4332767"/>
              <a:ext cx="274320" cy="0"/>
            </a:xfrm>
            <a:prstGeom prst="line">
              <a:avLst/>
            </a:prstGeom>
            <a:ln w="25400" cap="rnd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Oval 4"/>
          <p:cNvSpPr/>
          <p:nvPr/>
        </p:nvSpPr>
        <p:spPr>
          <a:xfrm>
            <a:off x="3657600" y="1524000"/>
            <a:ext cx="1295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581400" y="3429000"/>
            <a:ext cx="13716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OLSAT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657600" y="5410200"/>
            <a:ext cx="12954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</a:t>
            </a:r>
          </a:p>
          <a:p>
            <a:pPr algn="ctr"/>
            <a:r>
              <a:rPr lang="en-US" dirty="0" smtClean="0"/>
              <a:t>Grades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038600" y="2438400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4038600" y="4343400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59728" y="1531434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 smtClean="0">
                <a:solidFill>
                  <a:srgbClr val="2A7A9E">
                    <a:alpha val="40000"/>
                  </a:srgbClr>
                </a:solidFill>
                <a:cs typeface="Arial" pitchFamily="34" charset="0"/>
              </a:rPr>
              <a:t>2</a:t>
            </a:r>
            <a:endParaRPr lang="en-US" sz="17000" b="1" dirty="0">
              <a:solidFill>
                <a:srgbClr val="2A7A9E">
                  <a:alpha val="40000"/>
                </a:srgbClr>
              </a:solidFill>
              <a:cs typeface="Arial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b="0" cap="none" dirty="0" smtClean="0">
                <a:solidFill>
                  <a:prstClr val="black">
                    <a:lumMod val="50000"/>
                    <a:lumOff val="50000"/>
                  </a:prstClr>
                </a:solidFill>
                <a:ea typeface="+mn-ea"/>
                <a:cs typeface="+mn-cs"/>
              </a:rPr>
              <a:t>Program Goals</a:t>
            </a:r>
            <a:endParaRPr lang="en-US" sz="4000" b="0" cap="none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What is the program trying to accomplish?</a:t>
            </a: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381000"/>
            <a:ext cx="7229475" cy="106680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endParaRPr 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10800000" flipV="1">
            <a:off x="914400" y="457200"/>
            <a:ext cx="6934200" cy="1600200"/>
          </a:xfrm>
        </p:spPr>
        <p:txBody>
          <a:bodyPr wrap="square" tIns="0" bIns="0" anchor="t" anchorCtr="0">
            <a:normAutofit/>
          </a:bodyPr>
          <a:lstStyle/>
          <a:p>
            <a:pPr algn="ctr"/>
            <a:r>
              <a:rPr lang="en-US" sz="3200" dirty="0" smtClean="0">
                <a:latin typeface="+mn-lt"/>
              </a:rPr>
              <a:t>Our Goals are to increase critical thinking, problem solving, and student motivation !</a:t>
            </a:r>
            <a:endParaRPr lang="en-US" sz="32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3276600"/>
            <a:ext cx="647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Children will be taught their grade level skills from the Everyday Math Curriculum at a faster pace. </a:t>
            </a:r>
            <a:r>
              <a:rPr lang="en-US" dirty="0" smtClean="0"/>
              <a:t>Since less time will be spent on skill instruction, students will have the opportunity to complete more challenging work. Teachers will regularly evaluate students to see how much instruction a skill requires.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700" y="2057400"/>
            <a:ext cx="1638300" cy="1092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7315200" cy="32766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Grade 3			Grade 4		            Grade 5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Awesome Algebra	               At the Mall with Algebra            Using Algebra to Analyze Change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sz="2000" smtClean="0"/>
              <a:t/>
            </a:r>
            <a:br>
              <a:rPr sz="2000" smtClean="0"/>
            </a:br>
            <a:r>
              <a:rPr sz="1400" smtClean="0">
                <a:solidFill>
                  <a:schemeClr val="tx1"/>
                </a:solidFill>
              </a:rPr>
              <a:t>Me in Measurement	               Getting into Shapes                      Exploring Fractions</a:t>
            </a:r>
            <a:r>
              <a:rPr sz="2000" smtClean="0"/>
              <a:t/>
            </a:r>
            <a:br>
              <a:rPr sz="2000" smtClean="0"/>
            </a:br>
            <a:r>
              <a:rPr sz="2000" smtClean="0"/>
              <a:t/>
            </a:r>
            <a:br>
              <a:rPr sz="2000" smtClean="0"/>
            </a:br>
            <a:r>
              <a:rPr sz="2000" smtClean="0"/>
              <a:t/>
            </a:r>
            <a:br>
              <a:rPr sz="2000" smtClean="0"/>
            </a:br>
            <a:r>
              <a:rPr sz="2000" smtClean="0"/>
              <a:t/>
            </a:r>
            <a:br>
              <a:rPr sz="2000" smtClean="0"/>
            </a:br>
            <a:r>
              <a:rPr lang="en-US" sz="2000" dirty="0" smtClean="0"/>
              <a:t>Everyday Math + Money Island+ Math Minute + Project M3 (Mentoring Mathematical Minds) + Integration of Technology + Collaborative Learning Activities = Daily Gifted Math Program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Materials that we will use to meet our goals!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46482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have curriculum samples available for you to look over!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1124400" y="914400"/>
            <a:ext cx="7010400" cy="1162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addition to the regular Math curriculum, what kind of activities will the children do?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2286000"/>
            <a:ext cx="6553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Children will participate in small group, collaborative, problem solving activities. </a:t>
            </a:r>
          </a:p>
          <a:p>
            <a:endParaRPr lang="en-US" dirty="0"/>
          </a:p>
          <a:p>
            <a:r>
              <a:rPr lang="en-US" dirty="0" smtClean="0"/>
              <a:t>Materials such as the </a:t>
            </a:r>
            <a:r>
              <a:rPr lang="en-US" i="1" dirty="0" smtClean="0"/>
              <a:t>Mentoring Mathematical Minds </a:t>
            </a:r>
            <a:r>
              <a:rPr lang="en-US" dirty="0" smtClean="0"/>
              <a:t>encourage a spirit of inquiry in the classroom. Students will listen to what their peers say and carefully considered all mathematical options to  a real life problem.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0907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100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72390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Technology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2743200"/>
            <a:ext cx="75438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*Money Island is an exciting online world that teaches kids about money through quests to exotic destinations. It uses interactive games, videos, and quizzes to teach financial skills.</a:t>
            </a:r>
          </a:p>
          <a:p>
            <a:endParaRPr lang="en-US" dirty="0"/>
          </a:p>
          <a:p>
            <a:r>
              <a:rPr lang="en-US" dirty="0" smtClean="0"/>
              <a:t>*Students will use programs that </a:t>
            </a:r>
            <a:r>
              <a:rPr lang="en-US" dirty="0"/>
              <a:t>present and organized newly acquired </a:t>
            </a:r>
            <a:r>
              <a:rPr lang="en-US" dirty="0" smtClean="0"/>
              <a:t>skills such as Excel and Power Point.</a:t>
            </a:r>
          </a:p>
          <a:p>
            <a:endParaRPr lang="en-US" dirty="0"/>
          </a:p>
          <a:p>
            <a:r>
              <a:rPr lang="en-US" dirty="0" smtClean="0"/>
              <a:t>*Students will be encouraged to research, communicate, and practice Mathematical skills using technology.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79666" y="2967335"/>
            <a:ext cx="184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175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6" name="Oval 5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7868" y="159276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 smtClean="0">
                <a:solidFill>
                  <a:srgbClr val="65B131">
                    <a:alpha val="64000"/>
                  </a:srgbClr>
                </a:solidFill>
                <a:cs typeface="Arial" pitchFamily="34" charset="0"/>
              </a:rPr>
              <a:t>3</a:t>
            </a:r>
            <a:endParaRPr lang="en-US" sz="17000" b="1" dirty="0">
              <a:solidFill>
                <a:srgbClr val="65B131">
                  <a:alpha val="64000"/>
                </a:srgbClr>
              </a:solidFill>
              <a:cs typeface="Arial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800" dirty="0" smtClean="0"/>
              <a:t>Daily details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The “nuts and bolts” of the program!</a:t>
            </a: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09QH3iDYSZce3zG7lU8ci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tb5iYcBF5pNknMcsH5Nw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VENTTIMING" val="|m0;0;26;0|m0;8.2;28;0|m1;8.4;26;0|m1;14.9;28;0|m1;15.9;26;0|m1;15.9;28;0"/>
</p:tagLst>
</file>

<file path=ppt/theme/theme1.xml><?xml version="1.0" encoding="utf-8"?>
<a:theme xmlns:a="http://schemas.openxmlformats.org/drawingml/2006/main" name="Introducing PowerPoint 201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 PowerPoint 2011.potx</Template>
  <TotalTime>0</TotalTime>
  <Words>621</Words>
  <Application>Microsoft Macintosh PowerPoint</Application>
  <PresentationFormat>On-screen Show (4:3)</PresentationFormat>
  <Paragraphs>136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Introducing PowerPoint 2011</vt:lpstr>
      <vt:lpstr>Introducing Daily Gifted Math</vt:lpstr>
      <vt:lpstr>PowerPoint Presentation</vt:lpstr>
      <vt:lpstr>PowerPoint Presentation</vt:lpstr>
      <vt:lpstr>Program Goals</vt:lpstr>
      <vt:lpstr>Our Goals are to increase critical thinking, problem solving, and student motivation !</vt:lpstr>
      <vt:lpstr>Grade 3   Grade 4              Grade 5  Awesome Algebra                At the Mall with Algebra            Using Algebra to Analyze Change  Me in Measurement                Getting into Shapes                      Exploring Fractions    Everyday Math + Money Island+ Math Minute + Project M3 (Mentoring Mathematical Minds) + Integration of Technology + Collaborative Learning Activities = Daily Gifted Math Program</vt:lpstr>
      <vt:lpstr>In addition to the regular Math curriculum, what kind of activities will the children do?</vt:lpstr>
      <vt:lpstr>Technology</vt:lpstr>
      <vt:lpstr>Daily details</vt:lpstr>
      <vt:lpstr>     Gifted Staff</vt:lpstr>
      <vt:lpstr>Transportation</vt:lpstr>
      <vt:lpstr>Pre-Assessment: What skills do the students already have?</vt:lpstr>
      <vt:lpstr>Formative Assessments     </vt:lpstr>
      <vt:lpstr>Summative evaluations 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2010-05-03T20:57:59Z</dcterms:created>
  <dcterms:modified xsi:type="dcterms:W3CDTF">2013-07-31T21:48:59Z</dcterms:modified>
</cp:coreProperties>
</file>